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1030">
            <a:extLst>
              <a:ext uri="{FF2B5EF4-FFF2-40B4-BE49-F238E27FC236}">
                <a16:creationId xmlns:a16="http://schemas.microsoft.com/office/drawing/2014/main" id="{1D4A2D85-3D0B-CDC5-F890-A7104162466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074" name="Arc 1026">
              <a:extLst>
                <a:ext uri="{FF2B5EF4-FFF2-40B4-BE49-F238E27FC236}">
                  <a16:creationId xmlns:a16="http://schemas.microsoft.com/office/drawing/2014/main" id="{AFE9B310-6D01-8712-CCD6-29093881D4D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5" name="Arc 1027">
              <a:extLst>
                <a:ext uri="{FF2B5EF4-FFF2-40B4-BE49-F238E27FC236}">
                  <a16:creationId xmlns:a16="http://schemas.microsoft.com/office/drawing/2014/main" id="{AC848349-FEA0-7ADC-195D-3F31F53E560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" name="Arc 1028">
              <a:extLst>
                <a:ext uri="{FF2B5EF4-FFF2-40B4-BE49-F238E27FC236}">
                  <a16:creationId xmlns:a16="http://schemas.microsoft.com/office/drawing/2014/main" id="{88358E2A-C796-090E-47B6-2659D86F3A1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7" name="AutoShape 1029">
              <a:extLst>
                <a:ext uri="{FF2B5EF4-FFF2-40B4-BE49-F238E27FC236}">
                  <a16:creationId xmlns:a16="http://schemas.microsoft.com/office/drawing/2014/main" id="{2667F1E3-4957-B1A3-3791-BE2354D59A57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9" name="Rectangle 1031">
            <a:extLst>
              <a:ext uri="{FF2B5EF4-FFF2-40B4-BE49-F238E27FC236}">
                <a16:creationId xmlns:a16="http://schemas.microsoft.com/office/drawing/2014/main" id="{A94451EA-8E7F-EDF9-AD24-B58AE193CCF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0" name="Rectangle 1032">
            <a:extLst>
              <a:ext uri="{FF2B5EF4-FFF2-40B4-BE49-F238E27FC236}">
                <a16:creationId xmlns:a16="http://schemas.microsoft.com/office/drawing/2014/main" id="{58154C40-1112-84B8-0F69-4601F416D2A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1" name="Rectangle 1033">
            <a:extLst>
              <a:ext uri="{FF2B5EF4-FFF2-40B4-BE49-F238E27FC236}">
                <a16:creationId xmlns:a16="http://schemas.microsoft.com/office/drawing/2014/main" id="{4186B572-6649-3103-42EA-0DB228FAD3B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2" name="Rectangle 1034">
            <a:extLst>
              <a:ext uri="{FF2B5EF4-FFF2-40B4-BE49-F238E27FC236}">
                <a16:creationId xmlns:a16="http://schemas.microsoft.com/office/drawing/2014/main" id="{55F5AE0A-738C-CA51-0440-5C7F0373C8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3" name="Rectangle 1035">
            <a:extLst>
              <a:ext uri="{FF2B5EF4-FFF2-40B4-BE49-F238E27FC236}">
                <a16:creationId xmlns:a16="http://schemas.microsoft.com/office/drawing/2014/main" id="{96D9F003-32BC-D7FC-97BA-F1CCEACF97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709481-4F70-4AD9-A4FE-C48BB5C97B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E40BF-EE17-2BF3-4705-197246A24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89CC-337B-6A85-5F89-033E783CE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619C5-06CE-A83D-7C0D-BCEB1298A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C21F0-AF4B-8905-9A8D-AE2D4146A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7E753-5A20-11FD-99B4-9F936B76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B425F-608C-4363-8E37-038C1BB120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71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85A244-829C-74D6-7705-554952E21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49501-5FDB-F208-AD0F-02B39E6C5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D3D22-C4C0-9872-C1F0-D35B4300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25CEC-C955-6AE4-AA52-C00289A3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3D742-E9CF-9147-7666-FCC43A08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C022C-B8A9-414C-9402-F56609C47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125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2836F-C124-F3C6-7445-F6A975A4F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33FFBAC7-CAE6-C370-9A1A-B40FA0B2E39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07D5-69CC-4E30-377D-CB62523CA5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8AB7B-1201-0C84-DAD2-94B81510D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41BDF-AB13-1850-9482-BCB5364B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B86B3A-F763-4E12-8349-6F49EC195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27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90DB-1260-0D6B-52D6-FF9D4B1C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0116A-3976-9FB8-1E72-DDF6DCED2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57213-1CD3-3C85-C75A-908D39941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C591D-D227-8F2F-B6FD-297DC67A1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B6A45-E38C-97BB-09AC-E6C6C536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C4F39-29A0-4029-B46A-EAA9A4B7E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71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21FE-70E8-689A-E65A-B7D93BEE1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3E274-EF8E-D0C4-4071-3020FA40C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48E87-CE83-32EF-E249-1A9D50919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D7356-58D7-5DC7-B03E-6FED436D3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6B73C-231D-8EF1-FFC7-914194C0C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B9DF5-B0E2-413D-8095-6BA83BEE5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24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2C939-8CDD-AF58-D621-7FEC683F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09960-C0D9-D6AB-142E-BF7842D71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FB792-7E82-E1DE-4DA0-C2090B71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9E261-4EF5-D943-AEE1-592A194A0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03471-3530-CB43-8457-06F00A24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ABF0A-5956-D14D-A643-55E6FBAF4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DC744-0D7D-4E1B-A126-17BDEB0F3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99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806F-3729-3E7B-2CCA-2ADFD12E6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EE4E7-493C-A0F7-C7FC-B81BCEBCC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519E5-4AA3-4B31-9FDC-9E7E518BC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19BDAA-B265-228A-1C5A-67CE2BC65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088D03-F303-AF2A-F8DB-4897616B57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C3212-157B-94EE-2C20-6F4F18C1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696BBC-CBDB-7C3B-72A4-7BB1D906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9AAE5-D644-4D9D-EE98-5F20649E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34CDD-3EAD-434D-ADCA-EB6C64FA5E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31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08828-9F8C-3104-54DA-B07989603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99C1F-7F25-0BD0-BB4C-F581549A7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24E20-4CEE-CB3B-A006-73FAF7FFD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43B95-27FD-91CB-E4E7-507B19CB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1ECCF-F16B-4CC9-B46F-E9A4EE132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69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2A180-4BB4-9409-AE3D-62D34EEA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56CA6-2B58-3B7B-7A90-2C70E619C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A40BF-A992-2B83-4A17-BE2F0935C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C759B-987C-417C-B8E8-74534DA280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6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081C-F40F-EB90-1129-873E85172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934A5-89D4-AE80-AEB1-173E69381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56B68-4424-B4F2-E82D-9009352E9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AE707-0F56-771F-38FA-18A8F52D7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E6130-04E4-BD60-3ECE-F6B1E10F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44B41-36EE-38CB-7D51-C358684B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76026-72C2-4F41-8063-90BAC07A6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82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83903-3B4A-8804-F7B8-9CA4EF66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E8EC8E-9825-E806-BAFB-B641D4733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4AC5A-84F3-E120-99BC-6BFFF7A44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EC68A-BCE1-307E-BC65-3175C770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4FA7D-E71A-E519-C75B-F1A1E60C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CE1D3-A533-203B-029B-81C52507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A186C-B128-4585-91A3-247FEF8F8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35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>
            <a:extLst>
              <a:ext uri="{FF2B5EF4-FFF2-40B4-BE49-F238E27FC236}">
                <a16:creationId xmlns:a16="http://schemas.microsoft.com/office/drawing/2014/main" id="{9F735E92-9C72-4457-67C8-0DBB139AAD0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>
              <a:extLst>
                <a:ext uri="{FF2B5EF4-FFF2-40B4-BE49-F238E27FC236}">
                  <a16:creationId xmlns:a16="http://schemas.microsoft.com/office/drawing/2014/main" id="{FD945E67-7577-330F-D999-35A2E6D8BC9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" name="Arc 3">
              <a:extLst>
                <a:ext uri="{FF2B5EF4-FFF2-40B4-BE49-F238E27FC236}">
                  <a16:creationId xmlns:a16="http://schemas.microsoft.com/office/drawing/2014/main" id="{86D7A4E9-A391-5A86-DD8C-5F3D8BD5FD1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8" name="Arc 4">
              <a:extLst>
                <a:ext uri="{FF2B5EF4-FFF2-40B4-BE49-F238E27FC236}">
                  <a16:creationId xmlns:a16="http://schemas.microsoft.com/office/drawing/2014/main" id="{0B75B115-BAAB-6F32-31B2-62C3D4B90D61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9" name="AutoShape 5">
              <a:extLst>
                <a:ext uri="{FF2B5EF4-FFF2-40B4-BE49-F238E27FC236}">
                  <a16:creationId xmlns:a16="http://schemas.microsoft.com/office/drawing/2014/main" id="{9A7A9139-2BE3-7EA4-12DA-DB25884D16D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31" name="Rectangle 7">
            <a:extLst>
              <a:ext uri="{FF2B5EF4-FFF2-40B4-BE49-F238E27FC236}">
                <a16:creationId xmlns:a16="http://schemas.microsoft.com/office/drawing/2014/main" id="{C4A7EC5C-10AD-5F7F-84AE-14FAFA450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03CF3A8-D19D-8B8A-8D6C-0E18633BC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F269327-6499-7657-2AC9-955C1F51FA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CD61AF52-E12B-BD2F-07C2-B69105F7B1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12D86491-8A50-6DDE-39FB-8E45EC0001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07B1755F-16ED-4CBB-922B-81E7759B5D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fontAlgn="base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2EC57EF-622D-F341-AB29-064217524B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800"/>
              <a:t>Algebra 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134DAC3-DC66-AE03-8B87-9B0F3FAA5B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Mr. Clutter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Villegas Middle School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Library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2006-2007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  <p:transition advTm="58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480B489-9F3C-08A6-6C4C-729DCA811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Write Algebraic Expressions</a:t>
            </a:r>
            <a:br>
              <a:rPr lang="en-US" altLang="en-US"/>
            </a:br>
            <a:r>
              <a:rPr lang="en-US" altLang="en-US"/>
              <a:t>for These Word Phrases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E7B4AAA-3824-7E56-7731-4EB3681FE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6629400" cy="4800600"/>
          </a:xfrm>
        </p:spPr>
        <p:txBody>
          <a:bodyPr/>
          <a:lstStyle/>
          <a:p>
            <a:r>
              <a:rPr lang="en-US" altLang="en-US" sz="4400"/>
              <a:t>A number s plus 2</a:t>
            </a:r>
          </a:p>
          <a:p>
            <a:r>
              <a:rPr lang="en-US" altLang="en-US" sz="4400"/>
              <a:t>A number decrease by 1</a:t>
            </a:r>
          </a:p>
          <a:p>
            <a:r>
              <a:rPr lang="en-US" altLang="en-US" sz="4400"/>
              <a:t>31 less than a number</a:t>
            </a:r>
          </a:p>
          <a:p>
            <a:r>
              <a:rPr lang="en-US" altLang="en-US" sz="4400"/>
              <a:t>A number b increased by 7</a:t>
            </a:r>
          </a:p>
          <a:p>
            <a:r>
              <a:rPr lang="en-US" altLang="en-US" sz="4400"/>
              <a:t>The sum of a number &amp; 6</a:t>
            </a:r>
          </a:p>
          <a:p>
            <a:r>
              <a:rPr lang="en-US" altLang="en-US" sz="4400"/>
              <a:t>9 more than a number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3EC6326A-CE82-2585-410C-0A044394A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2005013"/>
            <a:ext cx="1276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s + 2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DA2F55CB-761C-A181-6B82-C613C94DD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16176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k - 1</a:t>
            </a:r>
          </a:p>
          <a:p>
            <a:endParaRPr lang="en-US" altLang="en-US"/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172CE9EA-E4A9-EBCA-BFF6-D5054BEDC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657600"/>
            <a:ext cx="1487488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x - 31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F9194F5C-7701-3104-130D-B4D8FBC6C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495800"/>
            <a:ext cx="13382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b + 7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7F4C48FF-FC3D-1817-9851-2AB233D20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257800"/>
            <a:ext cx="13382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+ 6</a:t>
            </a:r>
          </a:p>
          <a:p>
            <a:endParaRPr lang="en-US" altLang="en-US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424582F9-729D-504A-E3BB-D6D84AD36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0"/>
            <a:ext cx="1600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z + 9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210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autoUpdateAnimBg="0"/>
      <p:bldP spid="32774" grpId="0" autoUpdateAnimBg="0"/>
      <p:bldP spid="32775" grpId="0" autoUpdateAnimBg="0"/>
      <p:bldP spid="32776" grpId="0" autoUpdateAnimBg="0"/>
      <p:bldP spid="327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7EECE2D-A5FE-9EB9-59BC-61B1A728D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Evaluate each algebraic expression when x = 10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76E78C7-ACD5-9804-50BD-BF82AA15E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057400"/>
            <a:ext cx="2438400" cy="4800600"/>
          </a:xfrm>
        </p:spPr>
        <p:txBody>
          <a:bodyPr/>
          <a:lstStyle/>
          <a:p>
            <a:r>
              <a:rPr lang="en-US" altLang="en-US" sz="4400"/>
              <a:t>x + 8</a:t>
            </a:r>
          </a:p>
          <a:p>
            <a:r>
              <a:rPr lang="en-US" altLang="en-US" sz="4400"/>
              <a:t>x + 49</a:t>
            </a:r>
          </a:p>
          <a:p>
            <a:r>
              <a:rPr lang="en-US" altLang="en-US" sz="4400"/>
              <a:t>x + x</a:t>
            </a:r>
          </a:p>
          <a:p>
            <a:r>
              <a:rPr lang="en-US" altLang="en-US" sz="4400"/>
              <a:t>x - x</a:t>
            </a:r>
          </a:p>
          <a:p>
            <a:r>
              <a:rPr lang="en-US" altLang="en-US" sz="4400"/>
              <a:t>x - 7</a:t>
            </a:r>
          </a:p>
          <a:p>
            <a:r>
              <a:rPr lang="en-US" altLang="en-US" sz="4400"/>
              <a:t>42 - x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C9994B38-E105-773B-4F32-60F4FE3B6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18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9EF91F9F-D735-0EEC-6378-1D43A147D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819400"/>
            <a:ext cx="16176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59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771A7FD0-45B0-D10C-5181-7D31F238F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657600"/>
            <a:ext cx="7429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20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3799" name="Text Box 7">
            <a:extLst>
              <a:ext uri="{FF2B5EF4-FFF2-40B4-BE49-F238E27FC236}">
                <a16:creationId xmlns:a16="http://schemas.microsoft.com/office/drawing/2014/main" id="{4F0AF60B-BFDB-C4E7-336D-5953FE6DC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4635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0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34D9E6F1-255A-CDA5-4A6A-DB6BADED1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257800"/>
            <a:ext cx="4635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3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C5516C5E-5600-C4A8-3C3A-17160F9A9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019800"/>
            <a:ext cx="1600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32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185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utoUpdateAnimBg="0"/>
      <p:bldP spid="33798" grpId="0" autoUpdateAnimBg="0"/>
      <p:bldP spid="33799" grpId="0" autoUpdateAnimBg="0"/>
      <p:bldP spid="33800" grpId="0" autoUpdateAnimBg="0"/>
      <p:bldP spid="3380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0A868149-73F2-FA11-571F-82183A738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/>
              <a:t>Complete This Table</a:t>
            </a:r>
          </a:p>
        </p:txBody>
      </p:sp>
      <p:graphicFrame>
        <p:nvGraphicFramePr>
          <p:cNvPr id="34859" name="Group 43">
            <a:extLst>
              <a:ext uri="{FF2B5EF4-FFF2-40B4-BE49-F238E27FC236}">
                <a16:creationId xmlns:a16="http://schemas.microsoft.com/office/drawing/2014/main" id="{BE4B36C3-ED8E-9FC6-7BE1-643D55F1330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438400" y="2209800"/>
          <a:ext cx="4419600" cy="3802063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229417938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985617279"/>
                    </a:ext>
                  </a:extLst>
                </a:gridCol>
              </a:tblGrid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 - 3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752390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918249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214858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035376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390621"/>
                  </a:ext>
                </a:extLst>
              </a:tr>
            </a:tbl>
          </a:graphicData>
        </a:graphic>
      </p:graphicFrame>
      <p:sp>
        <p:nvSpPr>
          <p:cNvPr id="34860" name="Text Box 44">
            <a:extLst>
              <a:ext uri="{FF2B5EF4-FFF2-40B4-BE49-F238E27FC236}">
                <a16:creationId xmlns:a16="http://schemas.microsoft.com/office/drawing/2014/main" id="{CD253B76-61CA-61AD-4398-97C40072E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9718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4861" name="Text Box 45">
            <a:extLst>
              <a:ext uri="{FF2B5EF4-FFF2-40B4-BE49-F238E27FC236}">
                <a16:creationId xmlns:a16="http://schemas.microsoft.com/office/drawing/2014/main" id="{26F87EC7-A75C-BDA6-E252-494614EFF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7338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34862" name="Text Box 46">
            <a:extLst>
              <a:ext uri="{FF2B5EF4-FFF2-40B4-BE49-F238E27FC236}">
                <a16:creationId xmlns:a16="http://schemas.microsoft.com/office/drawing/2014/main" id="{4DA203DE-A15C-CE9B-8F12-91CF1812F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958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18</a:t>
            </a:r>
          </a:p>
        </p:txBody>
      </p:sp>
      <p:sp>
        <p:nvSpPr>
          <p:cNvPr id="34863" name="Text Box 47">
            <a:extLst>
              <a:ext uri="{FF2B5EF4-FFF2-40B4-BE49-F238E27FC236}">
                <a16:creationId xmlns:a16="http://schemas.microsoft.com/office/drawing/2014/main" id="{A443D260-AFA5-6530-950A-5C53F24FC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2578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29</a:t>
            </a:r>
          </a:p>
        </p:txBody>
      </p:sp>
    </p:spTree>
  </p:cSld>
  <p:clrMapOvr>
    <a:masterClrMapping/>
  </p:clrMapOvr>
  <p:transition advTm="147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60" grpId="0" autoUpdateAnimBg="0"/>
      <p:bldP spid="34861" grpId="0" autoUpdateAnimBg="0"/>
      <p:bldP spid="34862" grpId="0" autoUpdateAnimBg="0"/>
      <p:bldP spid="3486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740F30A-C99B-7477-3AC7-09B108AA3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/>
              <a:t>Complete This Table</a:t>
            </a:r>
          </a:p>
        </p:txBody>
      </p:sp>
      <p:graphicFrame>
        <p:nvGraphicFramePr>
          <p:cNvPr id="35843" name="Group 3">
            <a:extLst>
              <a:ext uri="{FF2B5EF4-FFF2-40B4-BE49-F238E27FC236}">
                <a16:creationId xmlns:a16="http://schemas.microsoft.com/office/drawing/2014/main" id="{000E894E-2250-17A8-92D6-574C54833D2C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438400" y="2209800"/>
          <a:ext cx="4419600" cy="3802063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71097356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74166034"/>
                    </a:ext>
                  </a:extLst>
                </a:gridCol>
              </a:tblGrid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+ 6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643819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95919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974420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862803"/>
                  </a:ext>
                </a:extLst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135277"/>
                  </a:ext>
                </a:extLst>
              </a:tr>
            </a:tbl>
          </a:graphicData>
        </a:graphic>
      </p:graphicFrame>
      <p:sp>
        <p:nvSpPr>
          <p:cNvPr id="35863" name="Text Box 23">
            <a:extLst>
              <a:ext uri="{FF2B5EF4-FFF2-40B4-BE49-F238E27FC236}">
                <a16:creationId xmlns:a16="http://schemas.microsoft.com/office/drawing/2014/main" id="{E3D294C4-EC15-1424-542C-CF03C6ADA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9718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35864" name="Text Box 24">
            <a:extLst>
              <a:ext uri="{FF2B5EF4-FFF2-40B4-BE49-F238E27FC236}">
                <a16:creationId xmlns:a16="http://schemas.microsoft.com/office/drawing/2014/main" id="{33569811-1198-C3B9-BEFD-71FC1E402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7338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16</a:t>
            </a:r>
          </a:p>
        </p:txBody>
      </p:sp>
      <p:sp>
        <p:nvSpPr>
          <p:cNvPr id="35865" name="Text Box 25">
            <a:extLst>
              <a:ext uri="{FF2B5EF4-FFF2-40B4-BE49-F238E27FC236}">
                <a16:creationId xmlns:a16="http://schemas.microsoft.com/office/drawing/2014/main" id="{F985A452-483C-FA4E-D51A-3F99B478E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4958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27</a:t>
            </a:r>
          </a:p>
        </p:txBody>
      </p:sp>
      <p:sp>
        <p:nvSpPr>
          <p:cNvPr id="35866" name="Text Box 26">
            <a:extLst>
              <a:ext uri="{FF2B5EF4-FFF2-40B4-BE49-F238E27FC236}">
                <a16:creationId xmlns:a16="http://schemas.microsoft.com/office/drawing/2014/main" id="{6F75E73E-88E9-7035-F99A-4CD64D35D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2578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38</a:t>
            </a:r>
          </a:p>
        </p:txBody>
      </p:sp>
    </p:spTree>
  </p:cSld>
  <p:clrMapOvr>
    <a:masterClrMapping/>
  </p:clrMapOvr>
  <p:transition advTm="142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 autoUpdateAnimBg="0"/>
      <p:bldP spid="35864" grpId="0" autoUpdateAnimBg="0"/>
      <p:bldP spid="35865" grpId="0" autoUpdateAnimBg="0"/>
      <p:bldP spid="3586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F3412AC-771C-5CEA-6D44-45D8F9C8C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Write an Algebraic Expression for These Situations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C2B86DC-0DB8-E66A-1D3E-DE2F18508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/>
              <a:t>Scott’s brother is 2 years younger than Scott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4000"/>
          </a:p>
          <a:p>
            <a:pPr>
              <a:lnSpc>
                <a:spcPct val="80000"/>
              </a:lnSpc>
            </a:pPr>
            <a:r>
              <a:rPr lang="en-US" altLang="en-US" sz="4000"/>
              <a:t>The sum of two numbers is 12</a:t>
            </a:r>
          </a:p>
          <a:p>
            <a:pPr>
              <a:lnSpc>
                <a:spcPct val="80000"/>
              </a:lnSpc>
            </a:pPr>
            <a:endParaRPr lang="en-US" altLang="en-US" sz="4000"/>
          </a:p>
          <a:p>
            <a:pPr>
              <a:lnSpc>
                <a:spcPct val="80000"/>
              </a:lnSpc>
            </a:pPr>
            <a:r>
              <a:rPr lang="en-US" altLang="en-US" sz="4000"/>
              <a:t>The difference between two numbers is 5</a:t>
            </a:r>
          </a:p>
          <a:p>
            <a:endParaRPr lang="en-US" altLang="en-US" sz="4000"/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64B734B8-46FF-CF8B-5B55-946AEC4A1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0"/>
            <a:ext cx="1146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s - 2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9F7FCF9D-9743-F970-4552-C1DC20FE3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267200"/>
            <a:ext cx="2460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v + c = 12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AC423B5A-8D8C-9367-D316-41349AFEA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638800"/>
            <a:ext cx="2332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m – n = 5</a:t>
            </a:r>
          </a:p>
        </p:txBody>
      </p:sp>
    </p:spTree>
  </p:cSld>
  <p:clrMapOvr>
    <a:masterClrMapping/>
  </p:clrMapOvr>
  <p:transition advTm="243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utoUpdateAnimBg="0"/>
      <p:bldP spid="3687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051DDF5E-CE03-661C-5571-569F95AD6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8FF1035-FD2E-69F9-4523-2EB8AC9F3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Definitions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0AF574E-54F4-D1B8-0DFA-84073AF93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Variable – A variable is a letter or symbol that represents a number (unknown quantity).</a:t>
            </a:r>
          </a:p>
          <a:p>
            <a:pPr>
              <a:buFontTx/>
              <a:buNone/>
            </a:pPr>
            <a:endParaRPr lang="en-US" altLang="en-US" sz="4400"/>
          </a:p>
          <a:p>
            <a:r>
              <a:rPr lang="en-US" altLang="en-US" sz="4400"/>
              <a:t>8 + </a:t>
            </a:r>
            <a:r>
              <a:rPr lang="en-US" altLang="en-US" sz="4400">
                <a:solidFill>
                  <a:schemeClr val="tx2"/>
                </a:solidFill>
              </a:rPr>
              <a:t>n</a:t>
            </a:r>
            <a:r>
              <a:rPr lang="en-US" altLang="en-US" sz="4400"/>
              <a:t> = 12</a:t>
            </a:r>
          </a:p>
        </p:txBody>
      </p:sp>
    </p:spTree>
  </p:cSld>
  <p:clrMapOvr>
    <a:masterClrMapping/>
  </p:clrMapOvr>
  <p:transition advTm="18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60924519-1CF8-9C57-01F7-49F8F6813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Definitions</a:t>
            </a:r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BE1DC0E3-E272-2F48-3B25-A0D9CF782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A variable can use any letter of the alphabet.</a:t>
            </a:r>
          </a:p>
          <a:p>
            <a:r>
              <a:rPr lang="en-US" altLang="en-US" sz="4400">
                <a:solidFill>
                  <a:schemeClr val="tx2"/>
                </a:solidFill>
              </a:rPr>
              <a:t>n</a:t>
            </a:r>
            <a:r>
              <a:rPr lang="en-US" altLang="en-US" sz="4400"/>
              <a:t> + 5</a:t>
            </a:r>
          </a:p>
          <a:p>
            <a:r>
              <a:rPr lang="en-US" altLang="en-US" sz="4400">
                <a:solidFill>
                  <a:schemeClr val="tx2"/>
                </a:solidFill>
              </a:rPr>
              <a:t>x</a:t>
            </a:r>
            <a:r>
              <a:rPr lang="en-US" altLang="en-US" sz="4400"/>
              <a:t> – 7</a:t>
            </a:r>
          </a:p>
          <a:p>
            <a:r>
              <a:rPr lang="en-US" altLang="en-US" sz="4400">
                <a:solidFill>
                  <a:schemeClr val="tx2"/>
                </a:solidFill>
              </a:rPr>
              <a:t>w</a:t>
            </a:r>
            <a:r>
              <a:rPr lang="en-US" altLang="en-US" sz="4400"/>
              <a:t> - 25</a:t>
            </a:r>
          </a:p>
        </p:txBody>
      </p:sp>
    </p:spTree>
  </p:cSld>
  <p:clrMapOvr>
    <a:masterClrMapping/>
  </p:clrMapOvr>
  <p:transition advTm="114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9FB6F77-E462-890F-DD89-C75395C40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Definitions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CFA0F15-3D08-B6DA-068F-E143B5DFB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/>
              <a:t>Algebraic expression – a group of numbers, symbols, and variables that express an operation or a series of operations.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chemeClr val="tx2"/>
                </a:solidFill>
              </a:rPr>
              <a:t>m + 8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chemeClr val="tx2"/>
                </a:solidFill>
              </a:rPr>
              <a:t>r – 3</a:t>
            </a:r>
          </a:p>
        </p:txBody>
      </p:sp>
    </p:spTree>
  </p:cSld>
  <p:clrMapOvr>
    <a:masterClrMapping/>
  </p:clrMapOvr>
  <p:transition advTm="15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FEE564C-8D3D-51E1-11AC-815E3BFDD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Definitions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63D47C5-DFE2-E6F2-F762-B761100E8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/>
              <a:t>Evaluate an algebraic expression – To find the value of an algebraic expression by substituting numbers for variables.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chemeClr val="tx2"/>
                </a:solidFill>
              </a:rPr>
              <a:t>m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chemeClr val="tx2"/>
                </a:solidFill>
              </a:rPr>
              <a:t>+ 8		m = 2	2 + 8 = 10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chemeClr val="tx2"/>
                </a:solidFill>
              </a:rPr>
              <a:t>r – 3		r = 5	5 – 3 = 2</a:t>
            </a:r>
          </a:p>
        </p:txBody>
      </p:sp>
    </p:spTree>
  </p:cSld>
  <p:clrMapOvr>
    <a:masterClrMapping/>
  </p:clrMapOvr>
  <p:transition advTm="212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1B461CC-1530-FE65-9DF1-AE2B157B6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Definitions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15475BC-12F0-4EB0-E1E2-A30B38AD1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Simplify – Combine like terms and complete all operations</a:t>
            </a:r>
          </a:p>
          <a:p>
            <a:pPr lvl="1">
              <a:buFontTx/>
              <a:buNone/>
            </a:pPr>
            <a:r>
              <a:rPr lang="en-US" altLang="en-US" sz="4000"/>
              <a:t>				</a:t>
            </a:r>
            <a:r>
              <a:rPr lang="en-US" altLang="en-US" sz="4400"/>
              <a:t>m = 2</a:t>
            </a:r>
          </a:p>
          <a:p>
            <a:r>
              <a:rPr lang="en-US" altLang="en-US" sz="4400">
                <a:solidFill>
                  <a:schemeClr val="tx2"/>
                </a:solidFill>
              </a:rPr>
              <a:t>m</a:t>
            </a:r>
            <a:r>
              <a:rPr lang="en-US" altLang="en-US" sz="4400"/>
              <a:t> </a:t>
            </a:r>
            <a:r>
              <a:rPr lang="en-US" altLang="en-US" sz="4400">
                <a:solidFill>
                  <a:schemeClr val="tx2"/>
                </a:solidFill>
              </a:rPr>
              <a:t>+ 8 + m 	2 m + 8</a:t>
            </a:r>
          </a:p>
          <a:p>
            <a:r>
              <a:rPr lang="en-US" altLang="en-US" sz="4400">
                <a:solidFill>
                  <a:schemeClr val="tx2"/>
                </a:solidFill>
              </a:rPr>
              <a:t>(2 x 2) + 8		4 + 8 = 12</a:t>
            </a:r>
            <a:r>
              <a:rPr lang="en-US" altLang="en-US" sz="4400"/>
              <a:t> </a:t>
            </a:r>
          </a:p>
        </p:txBody>
      </p:sp>
    </p:spTree>
  </p:cSld>
  <p:clrMapOvr>
    <a:masterClrMapping/>
  </p:clrMapOvr>
  <p:transition advTm="1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CBBE547-C5C5-1ADF-1B54-9A6C73F1F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Words That Lead to Addition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F09D5B2-CC82-4D65-246A-80EF0CB2B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 sz="4400"/>
              <a:t>Sum</a:t>
            </a:r>
          </a:p>
          <a:p>
            <a:r>
              <a:rPr lang="en-US" altLang="en-US" sz="4400"/>
              <a:t>More than</a:t>
            </a:r>
          </a:p>
          <a:p>
            <a:r>
              <a:rPr lang="en-US" altLang="en-US" sz="4400"/>
              <a:t>Increased</a:t>
            </a:r>
          </a:p>
          <a:p>
            <a:r>
              <a:rPr lang="en-US" altLang="en-US" sz="4400"/>
              <a:t>Plus</a:t>
            </a:r>
          </a:p>
          <a:p>
            <a:r>
              <a:rPr lang="en-US" altLang="en-US" sz="4400"/>
              <a:t>Altogether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11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7E1FEEA-B78C-EEED-92F5-D8EDF199E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/>
          <a:lstStyle/>
          <a:p>
            <a:pPr algn="ctr"/>
            <a:r>
              <a:rPr lang="en-US" altLang="en-US" sz="4800"/>
              <a:t>Words That Lead to Subtraction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DFCA389-755D-7F61-A6CF-F88BD43A1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 sz="4400"/>
              <a:t>Decreased</a:t>
            </a:r>
          </a:p>
          <a:p>
            <a:r>
              <a:rPr lang="en-US" altLang="en-US" sz="4400"/>
              <a:t>Less</a:t>
            </a:r>
          </a:p>
          <a:p>
            <a:r>
              <a:rPr lang="en-US" altLang="en-US" sz="4400"/>
              <a:t>Difference</a:t>
            </a:r>
          </a:p>
          <a:p>
            <a:r>
              <a:rPr lang="en-US" altLang="en-US" sz="4400"/>
              <a:t>Minus</a:t>
            </a:r>
          </a:p>
          <a:p>
            <a:r>
              <a:rPr lang="en-US" altLang="en-US" sz="4400"/>
              <a:t>How many more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114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1E71706-C110-105C-C79D-8778672A4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Write Algebraic Expressions</a:t>
            </a:r>
            <a:br>
              <a:rPr lang="en-US" altLang="en-US"/>
            </a:br>
            <a:r>
              <a:rPr lang="en-US" altLang="en-US"/>
              <a:t>for These Word Phrases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7B57B6A-2900-A643-DBDD-46A2709EF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6324600" cy="4800600"/>
          </a:xfrm>
        </p:spPr>
        <p:txBody>
          <a:bodyPr/>
          <a:lstStyle/>
          <a:p>
            <a:r>
              <a:rPr lang="en-US" altLang="en-US" sz="4400"/>
              <a:t>Ten more than a number</a:t>
            </a:r>
          </a:p>
          <a:p>
            <a:r>
              <a:rPr lang="en-US" altLang="en-US" sz="4400"/>
              <a:t>A number decrease by 5</a:t>
            </a:r>
          </a:p>
          <a:p>
            <a:r>
              <a:rPr lang="en-US" altLang="en-US" sz="4400"/>
              <a:t>6 less than a number</a:t>
            </a:r>
          </a:p>
          <a:p>
            <a:r>
              <a:rPr lang="en-US" altLang="en-US" sz="4400"/>
              <a:t>A number increased by 8</a:t>
            </a:r>
          </a:p>
          <a:p>
            <a:r>
              <a:rPr lang="en-US" altLang="en-US" sz="4400"/>
              <a:t>The sum of a number &amp; 9</a:t>
            </a:r>
          </a:p>
          <a:p>
            <a:r>
              <a:rPr lang="en-US" altLang="en-US" sz="4400"/>
              <a:t>4 more than a number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6553E08C-2F08-91DD-3DA0-D9D45AEBD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2005013"/>
            <a:ext cx="16176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+ 10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47F2E336-41D7-1D80-BA4B-71D8B34AF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16176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w - 5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D12CEB2E-28BF-7FF4-3186-6C6AA4C25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657600"/>
            <a:ext cx="1208088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x - 6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B5CC8187-0C71-45EB-0D03-CCD0B483F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495800"/>
            <a:ext cx="13382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+ 8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C2526439-5B48-1654-D9AE-E98E16EDB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257800"/>
            <a:ext cx="13382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+ 9</a:t>
            </a:r>
          </a:p>
          <a:p>
            <a:endParaRPr lang="en-US" altLang="en-US"/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4D462BA0-FA85-D407-12E6-DBC99A404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96000"/>
            <a:ext cx="1600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y + 4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23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  <p:bldP spid="31749" grpId="0" autoUpdateAnimBg="0"/>
      <p:bldP spid="31750" grpId="0" autoUpdateAnimBg="0"/>
      <p:bldP spid="31751" grpId="0" autoUpdateAnimBg="0"/>
      <p:bldP spid="31752" grpId="0" autoUpdateAnimBg="0"/>
      <p:bldP spid="31753" grpId="0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123</TotalTime>
  <Words>467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Times New Roman</vt:lpstr>
      <vt:lpstr>Arial</vt:lpstr>
      <vt:lpstr>Fireball</vt:lpstr>
      <vt:lpstr>Algebra I</vt:lpstr>
      <vt:lpstr>Definitions</vt:lpstr>
      <vt:lpstr>Definitions</vt:lpstr>
      <vt:lpstr>Definitions</vt:lpstr>
      <vt:lpstr>Definitions</vt:lpstr>
      <vt:lpstr>Definitions</vt:lpstr>
      <vt:lpstr>Words That Lead to Addition</vt:lpstr>
      <vt:lpstr>Words That Lead to Subtraction</vt:lpstr>
      <vt:lpstr>Write Algebraic Expressions for These Word Phrases</vt:lpstr>
      <vt:lpstr>Write Algebraic Expressions for These Word Phrases</vt:lpstr>
      <vt:lpstr>Evaluate each algebraic expression when x = 10</vt:lpstr>
      <vt:lpstr>Complete This Table</vt:lpstr>
      <vt:lpstr>Complete This Table</vt:lpstr>
      <vt:lpstr>Write an Algebraic Expression for These Situations</vt:lpstr>
      <vt:lpstr>PowerPoint Presentation</vt:lpstr>
    </vt:vector>
  </TitlesOfParts>
  <Company>VMS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Algebra- Definitions</dc:title>
  <dc:creator>Mr. Clutter</dc:creator>
  <cp:lastModifiedBy>Nayan GRIFFITHS</cp:lastModifiedBy>
  <cp:revision>4</cp:revision>
  <cp:lastPrinted>1601-01-01T00:00:00Z</cp:lastPrinted>
  <dcterms:created xsi:type="dcterms:W3CDTF">1999-12-02T14:00:10Z</dcterms:created>
  <dcterms:modified xsi:type="dcterms:W3CDTF">2023-03-24T13:28:56Z</dcterms:modified>
</cp:coreProperties>
</file>